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100584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Airborne Fire Detection with Machine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743200"/>
            <a:ext cx="100584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0">
                <a:solidFill>
                  <a:srgbClr val="F48C06"/>
                </a:solidFill>
                <a:latin typeface="Calibri"/>
              </a:defRPr>
            </a:pPr>
            <a:r>
              <a:t>MASTER Hyperspectral Sensor  |  FireSense 2023 Campaign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840480"/>
            <a:ext cx="100584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>
                <a:solidFill>
                  <a:srgbClr val="CCCCCC"/>
                </a:solidFill>
                <a:latin typeface="Calibri"/>
              </a:defRPr>
            </a:pPr>
            <a:r>
              <a:t>Multi-Layer Perceptron &amp; Tabular Prior-Fitted Networks (TabPFN)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30352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0">
                <a:solidFill>
                  <a:srgbClr val="999999"/>
                </a:solidFill>
                <a:latin typeface="Calibri"/>
              </a:defRPr>
            </a:pPr>
            <a:r>
              <a:t>Kaibab Plateau, Arizona  |  October 18-20,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dataset_organ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0728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model_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072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mlp_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0707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MLP Results — Best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Run 37: SoftErrorRateLoss | [64, 32] | lr=0.01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1520" y="1828800"/>
          <a:ext cx="50292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/>
                <a:gridCol w="2468880"/>
              </a:tblGrid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Metric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Value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Error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0.0309  (= (FP + FN) / P)</a:t>
                      </a:r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True Positives (TP)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9,009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False Positives (FP)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221</a:t>
                      </a:r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False Negatives (FN)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59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True Negatives (TN)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519,558</a:t>
                      </a:r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Precision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0.9761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0.9935</a:t>
                      </a:r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Architecture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12 → 64 → 32 → 1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convergence_ml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645920"/>
            <a:ext cx="5303520" cy="30199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MLP — Spatial Prediction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Flight 24-801-06 (daytime smoldering)</a:t>
            </a:r>
          </a:p>
        </p:txBody>
      </p:sp>
      <p:pic>
        <p:nvPicPr>
          <p:cNvPr id="5" name="Picture 4" descr="tune_prediction_map_2480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45920"/>
            <a:ext cx="9144000" cy="68047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MLP — Probability Calibration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P(fire) distribution for fire vs non-fire pixels</a:t>
            </a:r>
          </a:p>
        </p:txBody>
      </p:sp>
      <p:pic>
        <p:nvPicPr>
          <p:cNvPr id="5" name="Picture 4" descr="tune_probability_h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45920"/>
            <a:ext cx="6400800" cy="39518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tabpfn_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0707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TabPFN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Classification &amp; Regression — pending training completion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20040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999999"/>
                </a:solidFill>
                <a:latin typeface="Calibri"/>
              </a:defRPr>
            </a:pPr>
            <a:r>
              <a:t>TabPFN training has not been completed yet.</a:t>
            </a:r>
            <a:br/>
            <a:r>
              <a:t>Run train-all-models.sh to generate results and convergence plots.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model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6219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Processing Pipeline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From raw HDF to fire detection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286000"/>
            <a:ext cx="1645920" cy="18288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1. Ingest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Read MASTER L1B</a:t>
            </a:r>
            <a:br/>
            <a:r>
              <a:t>HDF files</a:t>
            </a:r>
            <a:br/>
            <a:r>
              <a:t>(50 channels)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3120" y="306324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F48C06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377440" y="2286000"/>
            <a:ext cx="1645920" cy="18288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2. Calibrate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Planck inversion</a:t>
            </a:r>
            <a:br/>
            <a:r>
              <a:t>→ Brightness</a:t>
            </a:r>
            <a:br/>
            <a:r>
              <a:t>Temperature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3360" y="306324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F48C06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97680" y="2286000"/>
            <a:ext cx="1645920" cy="18288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3. Grid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Mosaic sweeps</a:t>
            </a:r>
            <a:br/>
            <a:r>
              <a:t>onto lat/lon</a:t>
            </a:r>
            <a:br/>
            <a:r>
              <a:t>grid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306324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F48C06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17920" y="2286000"/>
            <a:ext cx="1645920" cy="18288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4. Features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Compute 12</a:t>
            </a:r>
            <a:br/>
            <a:r>
              <a:t>aggregate</a:t>
            </a:r>
            <a:br/>
            <a:r>
              <a:t>features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63840" y="306324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F48C06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38160" y="2286000"/>
            <a:ext cx="1645920" cy="1828800"/>
          </a:xfrm>
          <a:prstGeom prst="roundRect">
            <a:avLst/>
          </a:prstGeom>
          <a:solidFill>
            <a:srgbClr val="E03C3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5. Detect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ML inference</a:t>
            </a:r>
            <a:br/>
            <a:r>
              <a:t>or threshold</a:t>
            </a:r>
            <a:br/>
            <a:r>
              <a:t>rules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84080" y="306324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F48C06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058400" y="2286000"/>
            <a:ext cx="1645920" cy="18288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6. Validate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Multi-pass</a:t>
            </a:r>
            <a:br/>
            <a:r>
              <a:t>+ Veg-loss</a:t>
            </a:r>
            <a:br/>
            <a:r>
              <a:t>confirmation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520" y="4754880"/>
            <a:ext cx="100584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Real-time simulation mode: process sweeps sequentially with live matplotlib animation (realtime_fire.py)</a:t>
            </a:r>
          </a:p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All shared logic in lib/ package — scripts are thin orchestration wrappers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Problem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4592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Detect active fire and burn scars from airborne hyperspectral imagery during prescribed burns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Traditional threshold-based detectors suffer from false positives (sun glint, hot bare soil) and false negatives (smoldering edges)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Need a robust, automated method that generalizes across day/night conditions and multiple flight passes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Goal: reduce error rate (FP + FN) / P while maintaining near-perfect recall on true fire pixels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83680" y="164592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>
                <a:solidFill>
                  <a:srgbClr val="E03C31"/>
                </a:solidFill>
                <a:latin typeface="Calibri"/>
              </a:defRPr>
            </a:pPr>
            <a:r>
              <a:t>Key Challenges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3680" y="228600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Extreme class imbalance: ~1.7% of pixels are fire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Day/night radiometric differences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SWIR saturation near flame front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Pre-burn flight has zero true fire — all detections are FP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Real-Time Simulation — Pre-Burn Baseline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Flight 24-801-03: Daytime, no fire (9 sweeps)</a:t>
            </a:r>
          </a:p>
        </p:txBody>
      </p:sp>
      <p:pic>
        <p:nvPicPr>
          <p:cNvPr id="5" name="Picture 4" descr="ml-2480103-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669280" cy="3720767"/>
          </a:xfrm>
          <a:prstGeom prst="rect">
            <a:avLst/>
          </a:prstGeom>
        </p:spPr>
      </p:pic>
      <p:pic>
        <p:nvPicPr>
          <p:cNvPr id="6" name="Picture 5" descr="ml-2480103-0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828800"/>
            <a:ext cx="5669280" cy="3508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1/9 — First sweep (NDVI baseline)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9/9 — Complete coverage, 0 fire pixels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576072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Pre-burn flight establishes NDVI vegetation baseline and confirms zero fire detections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GIF animation: plots/gifs/ml_2480103_pre-burn.gif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Real-Time Simulation — Active Fire (Night)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Flight 24-801-04: 40 sweeps, fire grows over time</a:t>
            </a:r>
          </a:p>
        </p:txBody>
      </p:sp>
      <p:pic>
        <p:nvPicPr>
          <p:cNvPr id="5" name="Picture 4" descr="ml-2480104-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669280" cy="3341688"/>
          </a:xfrm>
          <a:prstGeom prst="rect">
            <a:avLst/>
          </a:prstGeom>
        </p:spPr>
      </p:pic>
      <p:pic>
        <p:nvPicPr>
          <p:cNvPr id="6" name="Picture 5" descr="ml-2480104-0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828800"/>
            <a:ext cx="5669280" cy="3399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5/40 — Early fire detection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40/40 — Full fire extent with zone labels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576072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Night flight with modified 3.9μm preamp — fire zones detected and labelled in real time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GIF animation: plots/gifs/ml_2480104_active.gif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Real-Time Simulation — Daytime Smoldering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Flight 24-801-06: Vegetation-confirmed burn scars (14 sweeps)</a:t>
            </a:r>
          </a:p>
        </p:txBody>
      </p:sp>
      <p:pic>
        <p:nvPicPr>
          <p:cNvPr id="5" name="Picture 4" descr="ml-2480106-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669280" cy="3281325"/>
          </a:xfrm>
          <a:prstGeom prst="rect">
            <a:avLst/>
          </a:prstGeom>
        </p:spPr>
      </p:pic>
      <p:pic>
        <p:nvPicPr>
          <p:cNvPr id="6" name="Picture 5" descr="ml-2480106-0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828800"/>
            <a:ext cx="5669280" cy="3310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1/14 — Initial scan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14/14 — 7,483 fire px, 5,329 veg-confirmed, 463 ha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576072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Daytime smoldering with NDVI vegetation-loss confirmation (magenta markers)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GIF animation: plots/gifs/ml_2480106_smoldering.gif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Threshold vs MLP — Active Fire (Flight 04)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Left: Simple threshold (T4&gt;325K, dT&gt;10K)  |  Right: MLP detector</a:t>
            </a:r>
          </a:p>
        </p:txBody>
      </p:sp>
      <p:pic>
        <p:nvPicPr>
          <p:cNvPr id="5" name="Picture 4" descr="compare_final_2480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45920"/>
            <a:ext cx="11704320" cy="3504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" y="5486400"/>
            <a:ext cx="100584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Simple: 3,603 fire px (223 ha)  |  MLP: 4,057 fire px (251 ha)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MLP detects more fire at edges and in smoldering regions — higher sensitivity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Side-by-side GIF: plots/gifs/compare_2480104_active.gif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Threshold vs MLP — Smoldering (Flight 06)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Left: Simple threshold  |  Right: MLP detector</a:t>
            </a:r>
          </a:p>
        </p:txBody>
      </p:sp>
      <p:pic>
        <p:nvPicPr>
          <p:cNvPr id="5" name="Picture 4" descr="compare_final_2480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45920"/>
            <a:ext cx="11704320" cy="3412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" y="5486400"/>
            <a:ext cx="100584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Simple: 6,903 fire px (428 ha)  |  MLP: 7,483 fire px (464 ha)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MLP captures additional smoldering pixels and low-intensity burn edges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Side-by-side GIF: plots/gifs/compare_2480106_smoldering.gif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Threshold vs MLP — Pre-burn Baseline (Flight 03)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Left: Simple threshold  |  Right: MLP detector  |  No real fire present</a:t>
            </a:r>
          </a:p>
        </p:txBody>
      </p:sp>
      <p:pic>
        <p:nvPicPr>
          <p:cNvPr id="5" name="Picture 4" descr="compare_final_2480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45920"/>
            <a:ext cx="11704320" cy="36168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" y="5486400"/>
            <a:ext cx="100584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Simple: 70 false fire px (4.3 ha)  |  MLP: 128 false fire px (7.9 ha)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Both detectors show some false positives on pre-burn — hot bare soil and sun glint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Multi-pass consistency filter reduces these by 52%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Future Work &amp; Next Steps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Complete TabPFN grid search and compare against MLP baseline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Ensemble methods: combine MLP + TabPFN predictions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Transfer learning: apply trained models to new fire campaigns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Temporal features: leverage sequential pass information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Operational deployment: integrate with real-time mosaic pipeline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83680" y="18288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3B82F6"/>
                </a:solidFill>
                <a:latin typeface="Calibri"/>
              </a:defRPr>
            </a:pPr>
            <a:r>
              <a:t>Technical Improvements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3680" y="2468880"/>
            <a:ext cx="50292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Explore deeper MLP architectures with dropout/batch norm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Investigate TabPFN with larger n_estimators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Add spatial context features (neighbor statistics)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Cross-validation across flights for robustness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Calibri"/>
              </a:defRPr>
            </a:pPr>
            <a: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2743200"/>
            <a:ext cx="82296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000">
                <a:solidFill>
                  <a:srgbClr val="FFFFFF"/>
                </a:solidFill>
                <a:latin typeface="Calibri"/>
              </a:defRPr>
            </a:pPr>
            <a:r>
              <a:t>Physics-based fire detection from 50-channel MASTER hyperspectral data</a:t>
            </a:r>
          </a:p>
          <a:p>
            <a:pPr>
              <a:spcAft>
                <a:spcPts val="1400"/>
              </a:spcAft>
              <a:defRPr sz="2000">
                <a:solidFill>
                  <a:srgbClr val="FFFFFF"/>
                </a:solidFill>
                <a:latin typeface="Calibri"/>
              </a:defRPr>
            </a:pPr>
            <a:r>
              <a:t>Multi-pass consistency + vegetation-loss confirmation reduce false positives</a:t>
            </a:r>
          </a:p>
          <a:p>
            <a:pPr>
              <a:spcAft>
                <a:spcPts val="1400"/>
              </a:spcAft>
              <a:defRPr sz="2000">
                <a:solidFill>
                  <a:srgbClr val="FFFFFF"/>
                </a:solidFill>
                <a:latin typeface="Calibri"/>
              </a:defRPr>
            </a:pPr>
            <a:r>
              <a:t>FireMLP achieves 0.031 error rate with 99.4% recall on test set</a:t>
            </a:r>
          </a:p>
          <a:p>
            <a:pPr>
              <a:spcAft>
                <a:spcPts val="1400"/>
              </a:spcAft>
              <a:defRPr sz="2000">
                <a:solidFill>
                  <a:srgbClr val="FFFFFF"/>
                </a:solidFill>
                <a:latin typeface="Calibri"/>
              </a:defRPr>
            </a:pPr>
            <a:r>
              <a:t>TabPFN offers meta-learned alternative with minimal hyperparameter tuning</a:t>
            </a:r>
          </a:p>
          <a:p>
            <a:pPr>
              <a:spcAft>
                <a:spcPts val="1400"/>
              </a:spcAft>
              <a:defRPr sz="2000">
                <a:solidFill>
                  <a:srgbClr val="FFFFFF"/>
                </a:solidFill>
                <a:latin typeface="Calibri"/>
              </a:defRPr>
            </a:pPr>
            <a:r>
              <a:t>Modular Python pipeline supports real-time simulation and batch processing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94360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github.com  |  FireSense 2023  |  MASTER L1B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The MASTER Instrument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MODIS/ASTER Airborne Simulator — 50 Spectral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Airborne whisk-broom scanner on NASA ER-2 / Twin Otter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50 channels spanning 0.4 - 13 μm (VNIR, SWIR, MWIR, TIR)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Spatial resolution: ~5-50 m depending on altitude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High spectral resolution enables physics-based fire detection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18288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3B82F6"/>
                </a:solidFill>
                <a:latin typeface="Calibri"/>
              </a:defRPr>
            </a:pPr>
            <a:r>
              <a:t>Key Channels for Fire Detection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400800" y="2468880"/>
          <a:ext cx="50292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/>
                <a:gridCol w="1257300"/>
                <a:gridCol w="1257300"/>
                <a:gridCol w="1257300"/>
              </a:tblGrid>
              <a:tr h="381000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Band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Channel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Wavelength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Use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Ch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3.903 μm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Fire detection (MWIR peak)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Ch 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11.327 μm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Background temperature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SWIR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Ch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2.162 μm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Solar reflection / false alarm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Ch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0.654 μm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NDVI (vegetation health)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NIR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Ch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0.866 μm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NDVI (vegetation health)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FireSense 2023 — Dataset &amp; Flights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Prescribed burn on the Kaibab Plateau, Arizona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1520" y="1828800"/>
          <a:ext cx="73152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4572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Flight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Date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Files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Condition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Fire Present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24-801-03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Oct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Pre-burn (daytime)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No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24-801-04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Oct 19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22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Active fire (night)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24-801-05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Oct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Overnight (night)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Yes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24-801-06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Oct 20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13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Smoldering (day)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1520" y="4572000"/>
            <a:ext cx="100584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61 HDF files total across 4 flights, covering pre-burn baseline through post-burn smoldering</a:t>
            </a:r>
          </a:p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Each HDF file = one scan sweep with 50 spectral channels + lat/lon geolocation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Grid Resolution &amp; Spatial Resampling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Why we grid: from irregular scan pixels to a regular mosaic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530352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Native MASTER pixel spacing: ~8 m (whisk-broom scan geometry)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Grid resolution: GRID_RES = 0.00025° ≈ 28 m at 36°N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This is a ~3× downsampling from native resolution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Each sweep has irregular pixel layout; gridding enables multi-pass stacking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18288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E03C31"/>
                </a:solidFill>
                <a:latin typeface="Calibri"/>
              </a:defRPr>
            </a:pPr>
            <a:r>
              <a:t>Why Grid Resolution Matters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2468880"/>
            <a:ext cx="50292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Enables multi-pass consistency filter (same grid cell, multiple sweeps)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Aggregates ~3 raw pixels per cell → noise reduction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Running accumulators: T4_max, dT_max, obs_count per cell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Trades spatial resolution for temporal depth and compute speed</a:t>
            </a:r>
          </a:p>
        </p:txBody>
      </p:sp>
      <p:pic>
        <p:nvPicPr>
          <p:cNvPr id="8" name="Picture 7" descr="grid_resolution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4389120"/>
            <a:ext cx="10515600" cy="76130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Grid Resolution — Pixel-to-Cell Mapping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How multiple raw pixels map into a single grid cell</a:t>
            </a:r>
          </a:p>
        </p:txBody>
      </p:sp>
      <p:pic>
        <p:nvPicPr>
          <p:cNvPr id="5" name="Picture 4" descr="grid_resolution_z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5920"/>
            <a:ext cx="10972800" cy="3916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" y="5303520"/>
            <a:ext cx="100584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Row index: (lat_max − lat) / GRID_RES  |  Col index: (lon − lon_min) / GRID_RES</a:t>
            </a:r>
          </a:p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Multiple raw pixels landing in the same cell: last observation writes T4/T11, but running accumulators track max, sum, and count across all sweeps</a:t>
            </a:r>
          </a:p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Single sweep: ~1 pixel/cell  |  After 40 sweeps (Flight 04): up to 40 observations/cell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Fire Detection — Physics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Planck's Law &amp; Brightness Temperature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Fire at ~800 K is 23,000× brighter than 300 K background at 3.9 μm (T4)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At 11.3 μm (T11), fire is only ~6× brighter — ΔT = T4 - T11 is key discriminator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Planck radiance: B(λ,T) = (2hc²/λ⁵) / (exp(hc/λkT) - 1)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Brightness temperature inverts Planck equation to get equivalent blackbody 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3680" y="18288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E03C31"/>
                </a:solidFill>
                <a:latin typeface="Calibri"/>
              </a:defRPr>
            </a:pPr>
            <a:r>
              <a:t>Threshold Detection Rules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3680" y="2468880"/>
            <a:ext cx="50292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Simple: T4 &gt; 325 K AND ΔT &gt; 10 K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Contextual: pixel T4 &gt; mean + 3σ of 61×61 neighborhood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SWIR rejection: if radiance in 2.2 μm band is high, likely solar reflection not fire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Multi-pass consistency: require fire in ≥2 passes (52% FP reduction on pre-burn flight)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threshold_explan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59518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Vegetation-Loss Fire Confirmation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NDVI tracking for burn scar verification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NDVI = (NIR - Red) / (NIR + Red) — measures vegetation health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Baseline NDVI captured from first valid daytime pass (write-once per pixel)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Fire confirmed when NDVI drops ≥0.15 from baseline at a thermal-fire pixel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Nighttime fire with existing daytime baseline directly confirms vegetation loss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Confirmed pixels override best-illuminated compositing rule — ensures burn scars remain visible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3680" y="18288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3B82F6"/>
                </a:solidFill>
                <a:latin typeface="Calibri"/>
              </a:defRPr>
            </a:pPr>
            <a:r>
              <a:t>Why This Matters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3680" y="2468880"/>
            <a:ext cx="50292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Reduces false positives from transient heat sources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Physical confirmation: fire should destroy vegetation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Provides temporal evidence — links thermal anomaly to actual burn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VEG_LOSS_THRESHOLD = 0.15 (configurable in lib/constants.py)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